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3" r:id="rId6"/>
    <p:sldId id="258" r:id="rId7"/>
    <p:sldId id="264" r:id="rId8"/>
    <p:sldId id="259" r:id="rId9"/>
    <p:sldId id="265" r:id="rId10"/>
    <p:sldId id="266" r:id="rId11"/>
    <p:sldId id="262" r:id="rId12"/>
    <p:sldId id="268" r:id="rId13"/>
    <p:sldId id="269" r:id="rId14"/>
    <p:sldId id="273" r:id="rId15"/>
    <p:sldId id="270" r:id="rId16"/>
    <p:sldId id="267" r:id="rId17"/>
    <p:sldId id="272" r:id="rId18"/>
    <p:sldId id="274" r:id="rId19"/>
    <p:sldId id="260" r:id="rId20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455F51"/>
    <a:srgbClr val="124E0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zh-TW" altLang="en-US"/>
        </a:p>
      </dgm:t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3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溫度</a:t>
          </a:r>
          <a:endParaRPr lang="zh-TW" altLang="en-US" sz="3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3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濕度</a:t>
          </a:r>
          <a:endParaRPr lang="zh-TW" altLang="en-US" sz="3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zh-TW" altLang="en-US" sz="3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尺寸</a:t>
          </a:r>
          <a:endParaRPr lang="zh-TW" altLang="en-US" sz="3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zh-TW" altLang="en-US" sz="14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CF1FF3-A522-43E2-ADBB-4D937E5D4C8B}" type="pres">
      <dgm:prSet presAssocID="{4AF52931-E4CA-4429-AACB-B8747CDB2409}" presName="compNode" presStyleCnt="0"/>
      <dgm:spPr/>
      <dgm:t>
        <a:bodyPr/>
        <a:lstStyle/>
        <a:p>
          <a:endParaRPr lang="zh-TW" altLang="en-US"/>
        </a:p>
      </dgm:t>
    </dgm:pt>
    <dgm:pt modelId="{4404E5A3-F3AE-4794-ABE8-672905731E8A}" type="pres">
      <dgm:prSet presAssocID="{4AF52931-E4CA-4429-AACB-B8747CDB2409}" presName="iconBgRect" presStyleLbl="bgShp" presStyleIdx="0" presStyleCnt="3" custAng="162000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zh-TW" altLang="en-US"/>
        </a:p>
      </dgm:t>
    </dgm:pt>
    <dgm:pt modelId="{66E983A8-4726-42A4-977A-7FF40FC16E6F}" type="pres">
      <dgm:prSet presAssocID="{4AF52931-E4CA-4429-AACB-B8747CDB2409}" presName="iconRect" presStyleLbl="node1" presStyleIdx="0" presStyleCnt="3" custScaleX="142289" custScaleY="142181" custLinFactNeighborX="-7870" custLinFactNeighborY="301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65333" y1="24667" x2="65333" y2="24667"/>
                        <a14:foregroundMark x1="47000" y1="21333" x2="47000" y2="21333"/>
                        <a14:foregroundMark x1="61333" y1="28667" x2="61333" y2="28667"/>
                        <a14:foregroundMark x1="63667" y1="32667" x2="63667" y2="32667"/>
                        <a14:foregroundMark x1="62667" y1="37333" x2="62667" y2="37333"/>
                        <a14:foregroundMark x1="65333" y1="42333" x2="65333" y2="42333"/>
                        <a14:foregroundMark x1="61333" y1="47667" x2="61333" y2="47667"/>
                        <a14:foregroundMark x1="64333" y1="51667" x2="64333" y2="51667"/>
                        <a14:foregroundMark x1="62000" y1="56667" x2="62000" y2="56667"/>
                        <a14:foregroundMark x1="66000" y1="60333" x2="66000" y2="60333"/>
                        <a14:foregroundMark x1="50000" y1="74000" x2="5000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816F14CD-531F-4A61-BE1E-1AB8218315CD}" type="pres">
      <dgm:prSet presAssocID="{4AF52931-E4CA-4429-AACB-B8747CDB2409}" presName="spaceRect" presStyleCnt="0"/>
      <dgm:spPr/>
      <dgm:t>
        <a:bodyPr/>
        <a:lstStyle/>
        <a:p>
          <a:endParaRPr lang="zh-TW" altLang="en-US"/>
        </a:p>
      </dgm:t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F18176B8-4648-41E0-BE74-D3A38454740A}" type="pres">
      <dgm:prSet presAssocID="{D86AF01C-9CBC-41F8-9354-48CD82BDFDC9}" presName="sibTrans" presStyleCnt="0"/>
      <dgm:spPr/>
      <dgm:t>
        <a:bodyPr/>
        <a:lstStyle/>
        <a:p>
          <a:endParaRPr lang="zh-TW" altLang="en-US"/>
        </a:p>
      </dgm:t>
    </dgm:pt>
    <dgm:pt modelId="{852075D9-1865-4DCB-B7BC-419821E8D39E}" type="pres">
      <dgm:prSet presAssocID="{81BEB84D-9A77-49C6-9301-B3359FCAC75F}" presName="compNode" presStyleCnt="0"/>
      <dgm:spPr/>
      <dgm:t>
        <a:bodyPr/>
        <a:lstStyle/>
        <a:p>
          <a:endParaRPr lang="zh-TW" altLang="en-US"/>
        </a:p>
      </dgm:t>
    </dgm:pt>
    <dgm:pt modelId="{F7FA26C2-9A7D-456E-A3F1-57C85E3B8944}" type="pres">
      <dgm:prSet presAssocID="{81BEB84D-9A77-49C6-9301-B3359FCAC75F}" presName="iconBgRect" presStyleLbl="bgShp" presStyleIdx="1" presStyleCnt="3" custAng="1620000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zh-TW" altLang="en-US"/>
        </a:p>
      </dgm:t>
    </dgm:pt>
    <dgm:pt modelId="{8D027E61-512C-4C5C-B861-C214EB2B7051}" type="pres">
      <dgm:prSet presAssocID="{81BEB84D-9A77-49C6-9301-B3359FCAC75F}" presName="iconRect" presStyleLbl="node1" presStyleIdx="1" presStyleCnt="3" custLinFactNeighborY="301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556" y1="56889" x2="26667" y2="59556"/>
                        <a14:foregroundMark x1="12000" y1="68444" x2="12000" y2="68444"/>
                        <a14:foregroundMark x1="9333" y1="44889" x2="9333" y2="44889"/>
                        <a14:foregroundMark x1="40889" y1="28889" x2="40889" y2="28889"/>
                        <a14:foregroundMark x1="61333" y1="22667" x2="61333" y2="22667"/>
                        <a14:foregroundMark x1="74667" y1="10222" x2="74667" y2="10222"/>
                        <a14:foregroundMark x1="87111" y1="56889" x2="87111" y2="56889"/>
                        <a14:foregroundMark x1="95111" y1="38667" x2="95111" y2="38667"/>
                        <a14:foregroundMark x1="66667" y1="53333" x2="66667" y2="53333"/>
                        <a14:foregroundMark x1="63111" y1="86222" x2="63111" y2="86222"/>
                        <a14:foregroundMark x1="31111" y1="90667" x2="31111" y2="90667"/>
                        <a14:foregroundMark x1="47111" y1="81778" x2="47111" y2="81778"/>
                        <a14:foregroundMark x1="59556" y1="67556" x2="59556" y2="67556"/>
                        <a14:foregroundMark x1="75556" y1="22667" x2="75556" y2="22667"/>
                        <a14:foregroundMark x1="84444" y1="33333" x2="8444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80D50278-A184-474B-BE1F-D445925966D1}" type="pres">
      <dgm:prSet presAssocID="{81BEB84D-9A77-49C6-9301-B3359FCAC75F}" presName="spaceRect" presStyleCnt="0"/>
      <dgm:spPr/>
      <dgm:t>
        <a:bodyPr/>
        <a:lstStyle/>
        <a:p>
          <a:endParaRPr lang="zh-TW" altLang="en-US"/>
        </a:p>
      </dgm:t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1226883D-D094-4C40-8CCE-4CC35ABC012F}" type="pres">
      <dgm:prSet presAssocID="{5D260F18-25D2-4074-87F1-7E78DDA61C58}" presName="sibTrans" presStyleCnt="0"/>
      <dgm:spPr/>
      <dgm:t>
        <a:bodyPr/>
        <a:lstStyle/>
        <a:p>
          <a:endParaRPr lang="zh-TW" altLang="en-US"/>
        </a:p>
      </dgm:t>
    </dgm:pt>
    <dgm:pt modelId="{AB01B044-5881-4A3A-96FC-B42D55A09448}" type="pres">
      <dgm:prSet presAssocID="{BFF9359E-E9B1-4B73-BACC-2C7988765B16}" presName="compNode" presStyleCnt="0"/>
      <dgm:spPr/>
      <dgm:t>
        <a:bodyPr/>
        <a:lstStyle/>
        <a:p>
          <a:endParaRPr lang="zh-TW" altLang="en-US"/>
        </a:p>
      </dgm:t>
    </dgm:pt>
    <dgm:pt modelId="{6E502D37-0C18-4C1D-B5B6-1EE0F7480188}" type="pres">
      <dgm:prSet presAssocID="{BFF9359E-E9B1-4B73-BACC-2C7988765B16}" presName="iconBgRect" presStyleLbl="bgShp" presStyleIdx="2" presStyleCnt="3" custAng="162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teardrop">
          <a:avLst/>
        </a:prstGeom>
      </dgm:spPr>
      <dgm:t>
        <a:bodyPr/>
        <a:lstStyle/>
        <a:p>
          <a:endParaRPr lang="zh-TW" altLang="en-US"/>
        </a:p>
      </dgm:t>
    </dgm:pt>
    <dgm:pt modelId="{7291F4F3-1EE7-4DA5-9945-2BDB8BB6DF14}" type="pres">
      <dgm:prSet presAssocID="{BFF9359E-E9B1-4B73-BACC-2C7988765B16}" presName="iconRect" presStyleLbl="node1" presStyleIdx="2" presStyleCnt="3" custScaleX="162320" custScaleY="147546" custLinFactNeighborX="-8048" custLinFactNeighborY="301"/>
      <dgm:spPr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000" y1="26333" x2="20000" y2="26333"/>
                        <a14:backgroundMark x1="59250" y1="50417" x2="59250" y2="50417"/>
                        <a14:backgroundMark x1="46417" y1="56667" x2="46417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  <dgm:extLst/>
    </dgm:pt>
    <dgm:pt modelId="{D10C2546-83E9-4D63-9C0E-CEAB56718E16}" type="pres">
      <dgm:prSet presAssocID="{BFF9359E-E9B1-4B73-BACC-2C7988765B16}" presName="spaceRect" presStyleCnt="0"/>
      <dgm:spPr/>
      <dgm:t>
        <a:bodyPr/>
        <a:lstStyle/>
        <a:p>
          <a:endParaRPr lang="zh-TW" altLang="en-US"/>
        </a:p>
      </dgm:t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459"/>
          <a:ext cx="1818562" cy="1818562"/>
        </a:xfrm>
        <a:prstGeom prst="teardrop">
          <a:avLst/>
        </a:prstGeom>
        <a:gradFill rotWithShape="1">
          <a:gsLst>
            <a:gs pos="0">
              <a:schemeClr val="accent3">
                <a:tint val="60000"/>
                <a:satMod val="105000"/>
                <a:lumMod val="105000"/>
              </a:schemeClr>
            </a:gs>
            <a:gs pos="100000">
              <a:schemeClr val="accent3">
                <a:tint val="65000"/>
                <a:satMod val="100000"/>
                <a:lumMod val="100000"/>
              </a:schemeClr>
            </a:gs>
            <a:gs pos="100000">
              <a:schemeClr val="accent3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6E983A8-4726-42A4-977A-7FF40FC16E6F}">
      <dsp:nvSpPr>
        <dsp:cNvPr id="0" name=""/>
        <dsp:cNvSpPr/>
      </dsp:nvSpPr>
      <dsp:spPr>
        <a:xfrm>
          <a:off x="701764" y="584097"/>
          <a:ext cx="1484696" cy="1483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65333" y1="24667" x2="65333" y2="24667"/>
                        <a14:foregroundMark x1="47000" y1="21333" x2="47000" y2="21333"/>
                        <a14:foregroundMark x1="61333" y1="28667" x2="61333" y2="28667"/>
                        <a14:foregroundMark x1="63667" y1="32667" x2="63667" y2="32667"/>
                        <a14:foregroundMark x1="62667" y1="37333" x2="62667" y2="37333"/>
                        <a14:foregroundMark x1="65333" y1="42333" x2="65333" y2="42333"/>
                        <a14:foregroundMark x1="61333" y1="47667" x2="61333" y2="47667"/>
                        <a14:foregroundMark x1="64333" y1="51667" x2="64333" y2="51667"/>
                        <a14:foregroundMark x1="62000" y1="56667" x2="62000" y2="56667"/>
                        <a14:foregroundMark x1="66000" y1="60333" x2="66000" y2="60333"/>
                        <a14:foregroundMark x1="50000" y1="74000" x2="5000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3200" kern="1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溫度</a:t>
          </a:r>
          <a:endParaRPr lang="zh-TW" altLang="en-US" sz="32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606" y="2798460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459"/>
          <a:ext cx="1818562" cy="1818562"/>
        </a:xfrm>
        <a:prstGeom prst="teardrop">
          <a:avLst/>
        </a:prstGeom>
        <a:gradFill rotWithShape="1">
          <a:gsLst>
            <a:gs pos="0">
              <a:schemeClr val="accent5">
                <a:tint val="60000"/>
                <a:satMod val="105000"/>
                <a:lumMod val="105000"/>
              </a:schemeClr>
            </a:gs>
            <a:gs pos="100000">
              <a:schemeClr val="accent5">
                <a:tint val="65000"/>
                <a:satMod val="100000"/>
                <a:lumMod val="10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8D027E61-512C-4C5C-B861-C214EB2B7051}">
      <dsp:nvSpPr>
        <dsp:cNvPr id="0" name=""/>
        <dsp:cNvSpPr/>
      </dsp:nvSpPr>
      <dsp:spPr>
        <a:xfrm>
          <a:off x="4507481" y="804163"/>
          <a:ext cx="1043437" cy="104343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556" y1="56889" x2="26667" y2="59556"/>
                        <a14:foregroundMark x1="12000" y1="68444" x2="12000" y2="68444"/>
                        <a14:foregroundMark x1="9333" y1="44889" x2="9333" y2="44889"/>
                        <a14:foregroundMark x1="40889" y1="28889" x2="40889" y2="28889"/>
                        <a14:foregroundMark x1="61333" y1="22667" x2="61333" y2="22667"/>
                        <a14:foregroundMark x1="74667" y1="10222" x2="74667" y2="10222"/>
                        <a14:foregroundMark x1="87111" y1="56889" x2="87111" y2="56889"/>
                        <a14:foregroundMark x1="95111" y1="38667" x2="95111" y2="38667"/>
                        <a14:foregroundMark x1="66667" y1="53333" x2="66667" y2="53333"/>
                        <a14:foregroundMark x1="63111" y1="86222" x2="63111" y2="86222"/>
                        <a14:foregroundMark x1="31111" y1="90667" x2="31111" y2="90667"/>
                        <a14:foregroundMark x1="47111" y1="81778" x2="47111" y2="81778"/>
                        <a14:foregroundMark x1="59556" y1="67556" x2="59556" y2="67556"/>
                        <a14:foregroundMark x1="75556" y1="22667" x2="75556" y2="22667"/>
                        <a14:foregroundMark x1="84444" y1="33333" x2="8444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3200" kern="1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濕度</a:t>
          </a:r>
          <a:endParaRPr lang="zh-TW" altLang="en-US" sz="32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8574" y="2798460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459"/>
          <a:ext cx="1818562" cy="1818562"/>
        </a:xfrm>
        <a:prstGeom prst="teardrop">
          <a:avLst/>
        </a:prstGeom>
        <a:gradFill rotWithShape="1">
          <a:gsLst>
            <a:gs pos="0">
              <a:schemeClr val="accent4">
                <a:tint val="60000"/>
                <a:satMod val="105000"/>
                <a:lumMod val="105000"/>
              </a:schemeClr>
            </a:gs>
            <a:gs pos="100000">
              <a:schemeClr val="accent4">
                <a:tint val="65000"/>
                <a:satMod val="100000"/>
                <a:lumMod val="10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291F4F3-1EE7-4DA5-9945-2BDB8BB6DF14}">
      <dsp:nvSpPr>
        <dsp:cNvPr id="0" name=""/>
        <dsp:cNvSpPr/>
      </dsp:nvSpPr>
      <dsp:spPr>
        <a:xfrm>
          <a:off x="7601339" y="556106"/>
          <a:ext cx="1693707" cy="1539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0000" y1="26333" x2="20000" y2="26333"/>
                        <a14:backgroundMark x1="59250" y1="50417" x2="59250" y2="50417"/>
                        <a14:backgroundMark x1="46417" y1="56667" x2="46417" y2="5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46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TW" altLang="en-US" sz="3200" kern="1200" noProof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尺寸</a:t>
          </a:r>
          <a:endParaRPr lang="zh-TW" altLang="en-US" sz="32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041543" y="279846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6345545-50D9-46F1-A63A-4322FBEF7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84DEC5-3FD1-49B9-9EA3-04FF95D9F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51F2-3A13-4CE0-9043-583C81E4D3F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2021/12/29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0EC44B-EC59-482F-8C1B-2384705E4C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B6E7C5-4EDD-482E-A4DD-9F2BD78C85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B80C-40FB-4336-8013-08E592328F5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90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BC8A03F-2103-4FA4-84D9-055AF75D28F3}" type="datetime1">
              <a:rPr lang="zh-TW" altLang="en-US" smtClean="0"/>
              <a:pPr/>
              <a:t>2021/12/29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C0104FE-EB95-4464-935A-1A0F8A0020E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5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80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28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84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0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7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40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0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3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69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104FE-EB95-4464-935A-1A0F8A0020E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0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7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群組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線接點​​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0" name="日期預留位置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C1F504D-DC33-4CAD-93F6-FA0612802E39}" type="datetime1">
              <a:rPr lang="zh-TW" altLang="en-US" smtClean="0"/>
              <a:t>2021/12/29</a:t>
            </a:fld>
            <a:endParaRPr lang="zh-TW" alt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2EB7BC-7065-4E3B-9F67-FC40B778AE44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75F0793-F7E5-4DF5-A538-CECEC93E26BC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D0638CB-8B7A-4FC6-B10E-B2AC840A66D2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群組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5832D36F-39C6-4966-8FC6-D531D67E24D9}" type="datetime1">
              <a:rPr lang="zh-TW" altLang="en-US" smtClean="0"/>
              <a:t>2021/12/29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4E0DD91-1D73-4D7E-AFBF-6F840309D910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AE130AA-226E-4CB7-887C-C7C5207EDF0E}" type="datetime1">
              <a:rPr lang="zh-TW" altLang="en-US" smtClean="0"/>
              <a:t>2021/12/29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2DC242A-5D66-4005-B4FB-321198C32129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F16A8D-C4CC-451D-825A-F09807298C7F}" type="datetime1">
              <a:rPr lang="zh-TW" altLang="en-US" noProof="0" smtClean="0"/>
              <a:t>2021/12/29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矩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E89CC45-F346-46EF-8F88-C5A805B5BECC}" type="datetime1">
              <a:rPr lang="zh-TW" altLang="en-US" smtClean="0"/>
              <a:t>2021/12/29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268832A-0981-4713-ADD3-0D3ABE5367C0}" type="datetime1">
              <a:rPr lang="zh-TW" altLang="en-US" smtClean="0"/>
              <a:t>2021/12/29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BDC94D8-3901-483C-9DFA-0D26565C39BC}" type="datetime1">
              <a:rPr lang="zh-TW" altLang="en-US" smtClean="0"/>
              <a:t>2021/12/29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圖片 18" descr="仙人掌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6237" y="96254"/>
            <a:ext cx="3238829" cy="3252231"/>
          </a:xfrm>
        </p:spPr>
        <p:txBody>
          <a:bodyPr rtlCol="0">
            <a:normAutofit/>
          </a:bodyPr>
          <a:lstStyle/>
          <a:p>
            <a:r>
              <a:rPr lang="zh-TW" alt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家用智能</a:t>
            </a:r>
            <a:r>
              <a:rPr lang="zh-TW" altLang="zh-TW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澆水器</a:t>
            </a:r>
            <a:endParaRPr lang="zh-TW" alt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3" y="2376404"/>
            <a:ext cx="3238829" cy="1496816"/>
          </a:xfrm>
        </p:spPr>
        <p:txBody>
          <a:bodyPr rtlCol="0">
            <a:normAutofit/>
          </a:bodyPr>
          <a:lstStyle/>
          <a:p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Automatic Watering Device</a:t>
            </a:r>
            <a:endParaRPr lang="zh-TW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rtl="0"/>
            <a:endParaRPr lang="zh-TW" altLang="en-US" sz="14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67774" y="3124812"/>
            <a:ext cx="3023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en-US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訊三</a:t>
            </a:r>
            <a:r>
              <a:rPr lang="zh-TW" altLang="zh-TW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endParaRPr lang="zh-TW" altLang="zh-TW" dirty="0">
              <a:solidFill>
                <a:schemeClr val="bg2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solidFill>
                <a:schemeClr val="bg2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許益誠</a:t>
            </a: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zh-TW" dirty="0">
              <a:solidFill>
                <a:schemeClr val="bg2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吳俊霆</a:t>
            </a: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張馨云</a:t>
            </a: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莊宛蓁</a:t>
            </a: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陳芷嫻</a:t>
            </a:r>
          </a:p>
          <a:p>
            <a:pPr algn="ctr"/>
            <a:r>
              <a:rPr lang="zh-TW" altLang="zh-TW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謝馨儀</a:t>
            </a:r>
            <a:endParaRPr lang="zh-TW" altLang="zh-TW" dirty="0">
              <a:solidFill>
                <a:schemeClr val="bg2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solidFill>
                  <a:schemeClr val="bg2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蔡啓榮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374" y="892220"/>
            <a:ext cx="4810815" cy="1371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沉水</a:t>
            </a:r>
            <a:r>
              <a:rPr lang="zh-TW" altLang="zh-TW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馬達</a:t>
            </a:r>
            <a:r>
              <a:rPr lang="en-US" altLang="zh-TW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PUMP-PIPE-1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沉水抽水馬達DC3～5V 橫臥式靜音潛水泵潛水抽水機微型水泵｜PChome商店街：台灣NO.1 網路開店平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2" y="2094808"/>
            <a:ext cx="2975956" cy="250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7000330" y="2867892"/>
            <a:ext cx="326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水泵是輸送液體或使液體增壓的機械。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8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12" y="892220"/>
            <a:ext cx="4810815" cy="1371600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6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 descr="Arduino Uno R3 Microcontroller | Actuator Control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6505" r="3883" b="16505"/>
          <a:stretch/>
        </p:blipFill>
        <p:spPr bwMode="auto">
          <a:xfrm>
            <a:off x="1870365" y="2094808"/>
            <a:ext cx="3186636" cy="256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37468" y="2629580"/>
            <a:ext cx="408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包括一個硬體平台——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Arduino Board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，和一個開發工具——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Arduino IDE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67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937" y="892220"/>
            <a:ext cx="4810815" cy="1371600"/>
          </a:xfrm>
        </p:spPr>
        <p:txBody>
          <a:bodyPr rtlCol="0">
            <a:normAutofit/>
          </a:bodyPr>
          <a:lstStyle/>
          <a:p>
            <a:pPr algn="ctr"/>
            <a:r>
              <a:rPr lang="zh-TW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土壤濕度檢測器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土壤濕度感測器模塊YL-69 濕度檢測樹莓派51 STM32 開發板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14628" r="1938" b="11510"/>
          <a:stretch/>
        </p:blipFill>
        <p:spPr bwMode="auto">
          <a:xfrm>
            <a:off x="1870364" y="2194562"/>
            <a:ext cx="3319000" cy="235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97923" y="2704394"/>
            <a:ext cx="389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這是一個簡易的水份感測器可用於檢測土壤的水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66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065" y="892220"/>
            <a:ext cx="4810815" cy="1371600"/>
          </a:xfrm>
        </p:spPr>
        <p:txBody>
          <a:bodyPr rtlCol="0">
            <a:normAutofit/>
          </a:bodyPr>
          <a:lstStyle/>
          <a:p>
            <a:pPr algn="ctr"/>
            <a:r>
              <a:rPr lang="zh-TW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升壓模組</a:t>
            </a:r>
            <a:r>
              <a:rPr lang="en-US" altLang="zh-TW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LM2577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UCI電子】(2-10) YS-21 DC-DC升壓模組數字電壓表顯示LM2577 數顯升壓電路3A輸出| 蝦皮購物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6841" r="14399" b="23610"/>
          <a:stretch/>
        </p:blipFill>
        <p:spPr bwMode="auto">
          <a:xfrm>
            <a:off x="1363288" y="2427317"/>
            <a:ext cx="4113962" cy="1966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66560" y="2496576"/>
            <a:ext cx="416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這款升壓模組使用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LM2577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芯片，效率高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最高可達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92%)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，發熱量小，在没有加散热 器的情况下可以達到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15W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，加了散熱器之後可以達到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20W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的輸出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60" y="892220"/>
            <a:ext cx="4810815" cy="1371600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L298N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L298N 原裝ST晶片新版電機驅動板DC馬達驅動模組- 台灣智能感測科技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 bwMode="auto">
          <a:xfrm>
            <a:off x="1936865" y="1953490"/>
            <a:ext cx="2968336" cy="2780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37466" y="2655932"/>
            <a:ext cx="406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L298N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橋模組，每個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橋使用四個電晶體控制一個馬達的順時針與逆時針旋轉，兩個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橋可以控制兩個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馬達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9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3283527" y="1404851"/>
            <a:ext cx="3233651" cy="174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83425" y="40983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成品展示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內容版面配置區 1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/>
          <a:stretch/>
        </p:blipFill>
        <p:spPr>
          <a:xfrm>
            <a:off x="2419004" y="1888211"/>
            <a:ext cx="7143403" cy="39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直線接點​​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圖片 8" descr="鮮明的花朵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631777"/>
            <a:ext cx="12191980" cy="685799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Bef>
                <a:spcPts val="0"/>
              </a:spcBef>
            </a:pPr>
            <a:r>
              <a:rPr lang="en-US" altLang="zh-TW" spc="80" dirty="0" smtClean="0">
                <a:latin typeface="Lucida Calligraphy" panose="03010101010101010101" pitchFamily="66" charset="0"/>
              </a:rPr>
              <a:t>END</a:t>
            </a:r>
          </a:p>
          <a:p>
            <a:pPr rtl="0">
              <a:spcBef>
                <a:spcPts val="0"/>
              </a:spcBef>
            </a:pPr>
            <a:endParaRPr lang="en-US" altLang="zh-TW" spc="8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​​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707" y="-2681295"/>
            <a:ext cx="6886586" cy="1219200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7651" y="100696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3244" y="2529663"/>
            <a:ext cx="7847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鑑於現在自動澆水器如需功能性強大的話，體積過於龐大，不適用於家庭小型盆栽，由此我們發現這個問題，希望改造成家庭適用且擁有大型澆水器的專業功能。而且現代人有時因工作過於忙碌，無法定時定量的澆水，所以就需要有自動的功能來幫忙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0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2" descr="葉子特寫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68" y="242712"/>
            <a:ext cx="10058400" cy="1371600"/>
          </a:xfrm>
        </p:spPr>
        <p:txBody>
          <a:bodyPr rtlCol="0">
            <a:normAutofit/>
          </a:bodyPr>
          <a:lstStyle/>
          <a:p>
            <a:pPr algn="ctr">
              <a:tabLst>
                <a:tab pos="4119563" algn="l"/>
              </a:tabLst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內容預留位置 8" descr="Smart Art 圖示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65666"/>
              </p:ext>
            </p:extLst>
          </p:nvPr>
        </p:nvGraphicFramePr>
        <p:xfrm>
          <a:off x="1130116" y="1614312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06388"/>
              </p:ext>
            </p:extLst>
          </p:nvPr>
        </p:nvGraphicFramePr>
        <p:xfrm>
          <a:off x="378822" y="2020826"/>
          <a:ext cx="11433733" cy="39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工作表" r:id="rId3" imgW="13592114" imgH="2733701" progId="Excel.Sheet.12">
                  <p:embed/>
                </p:oleObj>
              </mc:Choice>
              <mc:Fallback>
                <p:oleObj name="工作表" r:id="rId3" imgW="13592114" imgH="2733701" progId="Excel.Sheet.12">
                  <p:embed/>
                  <p:pic>
                    <p:nvPicPr>
                      <p:cNvPr id="1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22" y="2020826"/>
                        <a:ext cx="11433733" cy="396009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694921" y="475861"/>
            <a:ext cx="4469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甘特圖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4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66" y="505329"/>
            <a:ext cx="2888344" cy="5571071"/>
          </a:xfrm>
        </p:spPr>
        <p:txBody>
          <a:bodyPr rtlCol="0">
            <a:normAutofit/>
          </a:bodyPr>
          <a:lstStyle/>
          <a:p>
            <a:pPr algn="ctr"/>
            <a:r>
              <a:rPr lang="zh-TW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專題製作流程圖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6" name="圖片 1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5" y="809243"/>
            <a:ext cx="2584580" cy="52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266" y="505329"/>
            <a:ext cx="2888344" cy="5571071"/>
          </a:xfrm>
        </p:spPr>
        <p:txBody>
          <a:bodyPr rtlCol="0">
            <a:normAutofit/>
          </a:bodyPr>
          <a:lstStyle/>
          <a:p>
            <a:pPr algn="ctr"/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架構</a:t>
            </a:r>
            <a:r>
              <a:rPr lang="zh-TW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圖片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877078"/>
            <a:ext cx="5907138" cy="51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7999" cy="12192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5606" y="250325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元件介紹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88" y="892220"/>
            <a:ext cx="4810815" cy="1371600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6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ESP32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如何在Arduino IDE中，新增ESP32系列開發板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9585"/>
          <a:stretch/>
        </p:blipFill>
        <p:spPr bwMode="auto">
          <a:xfrm>
            <a:off x="1762298" y="2128057"/>
            <a:ext cx="3316778" cy="261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012798" y="2668968"/>
            <a:ext cx="357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ESP32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是一系列低成本，低功耗的</a:t>
            </a: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單晶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微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控制器，整合了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Wi-Fi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和雙模</a:t>
            </a:r>
            <a:r>
              <a:rPr lang="en-US" altLang="zh-TW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藍牙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153" y="892220"/>
            <a:ext cx="4810815" cy="1371600"/>
          </a:xfrm>
        </p:spPr>
        <p:txBody>
          <a:bodyPr rtlCol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DHT-11</a:t>
            </a:r>
            <a:r>
              <a:rPr lang="zh-TW" altLang="zh-TW" sz="4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電阻</a:t>
            </a:r>
            <a:r>
              <a:rPr lang="zh-TW" altLang="zh-TW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en-US" altLang="zh-TW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</a:t>
            </a:r>
            <a:r>
              <a:rPr lang="zh-TW" altLang="zh-TW" sz="4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溼度數位感測器</a:t>
            </a:r>
            <a:endParaRPr lang="zh-TW" alt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模組溫濕度感測器DHT11 DHT-11 電子積木W1035 | Yahoo奇摩拍賣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12963" r="12345" b="19136"/>
          <a:stretch/>
        </p:blipFill>
        <p:spPr bwMode="auto">
          <a:xfrm>
            <a:off x="1859611" y="1978068"/>
            <a:ext cx="3105727" cy="254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843320" y="2660074"/>
            <a:ext cx="384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DHT11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溫度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感測器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一款含有已校準數位信號輸出的溫濕度復合 感測器，它套用專用的數位模組採集技術和溫濕度感測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90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71af3243-3dd4-4a8d-8c0d-dd76da1f02a5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薩翁花園設計</Template>
  <TotalTime>0</TotalTime>
  <Words>346</Words>
  <Application>Microsoft Office PowerPoint</Application>
  <PresentationFormat>寬螢幕</PresentationFormat>
  <Paragraphs>51</Paragraphs>
  <Slides>16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Microsoft JhengHei UI</vt:lpstr>
      <vt:lpstr>新細明體</vt:lpstr>
      <vt:lpstr>標楷體</vt:lpstr>
      <vt:lpstr>Arial</vt:lpstr>
      <vt:lpstr>Century Gothic</vt:lpstr>
      <vt:lpstr>Lucida Calligraphy</vt:lpstr>
      <vt:lpstr>肥皂</vt:lpstr>
      <vt:lpstr>工作表</vt:lpstr>
      <vt:lpstr>家用智能澆水器</vt:lpstr>
      <vt:lpstr>研究動機</vt:lpstr>
      <vt:lpstr>目的</vt:lpstr>
      <vt:lpstr>PowerPoint 簡報</vt:lpstr>
      <vt:lpstr>專題製作流程圖</vt:lpstr>
      <vt:lpstr>系統 架構圖</vt:lpstr>
      <vt:lpstr>元件介紹</vt:lpstr>
      <vt:lpstr>ESP32</vt:lpstr>
      <vt:lpstr>DHT-11電阻式 溫溼度數位感測器</vt:lpstr>
      <vt:lpstr>沉水馬達 PUMP-PIPE-1</vt:lpstr>
      <vt:lpstr>Arduino</vt:lpstr>
      <vt:lpstr>土壤濕度檢測器</vt:lpstr>
      <vt:lpstr>升壓模組LM2577</vt:lpstr>
      <vt:lpstr>L298N</vt:lpstr>
      <vt:lpstr>成品展示</vt:lpstr>
      <vt:lpstr>報告完畢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2021-11-10T02:02:59Z</dcterms:created>
  <dcterms:modified xsi:type="dcterms:W3CDTF">2021-12-29T04:02:05Z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